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62" r:id="rId2"/>
    <p:sldId id="286" r:id="rId3"/>
    <p:sldId id="256" r:id="rId4"/>
    <p:sldId id="287" r:id="rId5"/>
    <p:sldId id="257" r:id="rId6"/>
    <p:sldId id="258" r:id="rId7"/>
    <p:sldId id="288" r:id="rId8"/>
    <p:sldId id="260" r:id="rId9"/>
    <p:sldId id="259" r:id="rId10"/>
    <p:sldId id="285" r:id="rId11"/>
    <p:sldId id="264" r:id="rId12"/>
    <p:sldId id="263" r:id="rId13"/>
    <p:sldId id="261" r:id="rId14"/>
    <p:sldId id="265" r:id="rId15"/>
    <p:sldId id="266" r:id="rId16"/>
    <p:sldId id="268" r:id="rId17"/>
    <p:sldId id="267" r:id="rId18"/>
    <p:sldId id="269" r:id="rId19"/>
    <p:sldId id="270" r:id="rId20"/>
    <p:sldId id="284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9" r:id="rId35"/>
    <p:sldId id="291" r:id="rId36"/>
    <p:sldId id="290" r:id="rId37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6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Avances\Tabulacion%20de%20datos_aguas%20de%20Siguatepeque_Final_14_08_201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Avances\Tabulacion%20de%20datos_aguas%20de%20Siguatepeque_Final_14_08_201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Avances\Tabulacion%20de%20datos_aguas%20de%20Siguatepeque_Final_14_08_201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Avances\Tabulacion%20de%20datos_aguas%20de%20Siguatepeque_Final_14_08_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Avances\Tabulacion%20de%20datos_aguas%20de%20Siguatepeque_Final_14_08_201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za\Documents\DOCUMENTOS%20KAREN\CLASES\02-2014\Metodos%20y%20tecnicas\Aguas%20de%20Siguatepeque_Investigacion\Tabulacion%20de%20datos_aguas%20de%20Siguatepeque_Final_11_08_20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¿Cuál es el ingreso familiar al mes?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Resultados!$A$131</c:f>
              <c:strCache>
                <c:ptCount val="1"/>
                <c:pt idx="0">
                  <c:v>PREG49¿Cuál es el ingreso familiar al mes?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Resultados!$A$133:$A$137</c:f>
              <c:strCache>
                <c:ptCount val="5"/>
                <c:pt idx="0">
                  <c:v>L. 500.00 a L. 5,000.00.</c:v>
                </c:pt>
                <c:pt idx="1">
                  <c:v>L. 5,500.00 a L. 10,000.00</c:v>
                </c:pt>
                <c:pt idx="2">
                  <c:v>L. 11,000.00 a 15,500.00</c:v>
                </c:pt>
                <c:pt idx="3">
                  <c:v>Mayor a 16,000.00</c:v>
                </c:pt>
                <c:pt idx="4">
                  <c:v>NS</c:v>
                </c:pt>
              </c:strCache>
            </c:strRef>
          </c:cat>
          <c:val>
            <c:numRef>
              <c:f>Resultados!$D$133:$D$137</c:f>
              <c:numCache>
                <c:formatCode>0.0%</c:formatCode>
                <c:ptCount val="5"/>
                <c:pt idx="0">
                  <c:v>0.55706521739130432</c:v>
                </c:pt>
                <c:pt idx="1">
                  <c:v>0.28532608695652173</c:v>
                </c:pt>
                <c:pt idx="2">
                  <c:v>7.0652173913043473E-2</c:v>
                </c:pt>
                <c:pt idx="3">
                  <c:v>4.8913043478260872E-2</c:v>
                </c:pt>
                <c:pt idx="4">
                  <c:v>3.8043478260869568E-2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377136"/>
        <c:axId val="435381840"/>
      </c:barChart>
      <c:catAx>
        <c:axId val="43537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35381840"/>
        <c:crosses val="autoZero"/>
        <c:auto val="1"/>
        <c:lblAlgn val="ctr"/>
        <c:lblOffset val="100"/>
        <c:noMultiLvlLbl val="0"/>
      </c:catAx>
      <c:valAx>
        <c:axId val="435381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3537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>
          <a:lumMod val="15000"/>
          <a:lumOff val="85000"/>
        </a:schemeClr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b="1" dirty="0" smtClean="0"/>
              <a:t>¿</a:t>
            </a:r>
            <a:r>
              <a:rPr lang="es-HN" sz="2800" b="1" dirty="0"/>
              <a:t>Estaría de acuerdo con la instalación de micro medidores de agua en su residencia?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Resultados!$A$100</c:f>
              <c:strCache>
                <c:ptCount val="1"/>
                <c:pt idx="0">
                  <c:v>PREG28 ¿Estaría de acuerdo con la instalación de micro medidores de agua en su residencia?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Resultados!$A$102:$A$103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Resultados!$D$102:$D$103</c:f>
              <c:numCache>
                <c:formatCode>0%</c:formatCode>
                <c:ptCount val="2"/>
                <c:pt idx="0">
                  <c:v>0.21875</c:v>
                </c:pt>
                <c:pt idx="1">
                  <c:v>0.78125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231128"/>
        <c:axId val="142229560"/>
      </c:barChart>
      <c:catAx>
        <c:axId val="14223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29560"/>
        <c:crosses val="autoZero"/>
        <c:auto val="1"/>
        <c:lblAlgn val="ctr"/>
        <c:lblOffset val="100"/>
        <c:noMultiLvlLbl val="0"/>
      </c:catAx>
      <c:valAx>
        <c:axId val="14222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3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 smtClean="0"/>
              <a:t>¿Quien </a:t>
            </a:r>
            <a:r>
              <a:rPr lang="es-HN" dirty="0"/>
              <a:t>administra el servicio de alcantarillado que recibe?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Resultados!$A$106</c:f>
              <c:strCache>
                <c:ptCount val="1"/>
                <c:pt idx="0">
                  <c:v>PREG33¿Quien administra el servicio de alcantarillado que recibe?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Resultados!$A$108:$A$113</c:f>
              <c:strCache>
                <c:ptCount val="6"/>
                <c:pt idx="0">
                  <c:v>Aguas de siguatepeque</c:v>
                </c:pt>
                <c:pt idx="1">
                  <c:v>Patronato</c:v>
                </c:pt>
                <c:pt idx="2">
                  <c:v>Empresa privada</c:v>
                </c:pt>
                <c:pt idx="3">
                  <c:v>Municipalidad</c:v>
                </c:pt>
                <c:pt idx="4">
                  <c:v>Otro</c:v>
                </c:pt>
                <c:pt idx="5">
                  <c:v>NS</c:v>
                </c:pt>
              </c:strCache>
            </c:strRef>
          </c:cat>
          <c:val>
            <c:numRef>
              <c:f>Resultados!$D$108:$D$113</c:f>
              <c:numCache>
                <c:formatCode>0.0%</c:formatCode>
                <c:ptCount val="6"/>
                <c:pt idx="0">
                  <c:v>0.50370370370370365</c:v>
                </c:pt>
                <c:pt idx="1">
                  <c:v>2.9629629629629631E-2</c:v>
                </c:pt>
                <c:pt idx="2">
                  <c:v>7.4074074074074077E-3</c:v>
                </c:pt>
                <c:pt idx="3">
                  <c:v>0.33703703703703702</c:v>
                </c:pt>
                <c:pt idx="4">
                  <c:v>5.185185185185185E-2</c:v>
                </c:pt>
                <c:pt idx="5">
                  <c:v>7.0370370370370375E-2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706368"/>
        <c:axId val="192708328"/>
      </c:barChart>
      <c:catAx>
        <c:axId val="1927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2708328"/>
        <c:crosses val="autoZero"/>
        <c:auto val="1"/>
        <c:lblAlgn val="ctr"/>
        <c:lblOffset val="100"/>
        <c:noMultiLvlLbl val="0"/>
      </c:catAx>
      <c:valAx>
        <c:axId val="19270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27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2"/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¿Quien le provee el servicio de agua potable?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9302474213245871E-2"/>
          <c:y val="6.8135776117476954E-2"/>
          <c:w val="0.97069752578675417"/>
          <c:h val="0.76797901463458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Resultados!$F$19</c:f>
              <c:strCache>
                <c:ptCount val="1"/>
                <c:pt idx="0">
                  <c:v>PREG10¿Quien le provee el servicio de agua potable?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Resultados!$F$21:$F$28</c:f>
              <c:strCache>
                <c:ptCount val="8"/>
                <c:pt idx="0">
                  <c:v>Aguas de Siguatepeque.</c:v>
                </c:pt>
                <c:pt idx="1">
                  <c:v>SANAA</c:v>
                </c:pt>
                <c:pt idx="2">
                  <c:v>Junta de agua.</c:v>
                </c:pt>
                <c:pt idx="3">
                  <c:v>Patronato.</c:v>
                </c:pt>
                <c:pt idx="4">
                  <c:v>Empresa privada.</c:v>
                </c:pt>
                <c:pt idx="5">
                  <c:v>Pozo.</c:v>
                </c:pt>
                <c:pt idx="6">
                  <c:v>Otro</c:v>
                </c:pt>
                <c:pt idx="7">
                  <c:v>NS.</c:v>
                </c:pt>
              </c:strCache>
            </c:strRef>
          </c:cat>
          <c:val>
            <c:numRef>
              <c:f>Resultados!$I$21:$I$28</c:f>
              <c:numCache>
                <c:formatCode>0.0%</c:formatCode>
                <c:ptCount val="8"/>
                <c:pt idx="0">
                  <c:v>0.84239130434782605</c:v>
                </c:pt>
                <c:pt idx="1">
                  <c:v>7.880434782608696E-2</c:v>
                </c:pt>
                <c:pt idx="2">
                  <c:v>1.6304347826086956E-2</c:v>
                </c:pt>
                <c:pt idx="3">
                  <c:v>2.4456521739130436E-2</c:v>
                </c:pt>
                <c:pt idx="4">
                  <c:v>5.434782608695652E-3</c:v>
                </c:pt>
                <c:pt idx="5">
                  <c:v>8.152173913043478E-3</c:v>
                </c:pt>
                <c:pt idx="6">
                  <c:v>1.6304347826086956E-2</c:v>
                </c:pt>
                <c:pt idx="7">
                  <c:v>8.152173913043478E-3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15309160"/>
        <c:axId val="415308768"/>
      </c:barChart>
      <c:catAx>
        <c:axId val="415309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HN" sz="1600"/>
                  <a:t>Proveedores de agua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H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15308768"/>
        <c:crosses val="autoZero"/>
        <c:auto val="1"/>
        <c:lblAlgn val="ctr"/>
        <c:lblOffset val="100"/>
        <c:noMultiLvlLbl val="0"/>
      </c:catAx>
      <c:valAx>
        <c:axId val="415308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530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92D050"/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dirty="0" smtClean="0"/>
              <a:t>¿</a:t>
            </a:r>
            <a:r>
              <a:rPr lang="es-HN" sz="1800" dirty="0"/>
              <a:t>Estaría dispuesto a pagar una cuota adicional para el mejoramiento y cuidado de las micro-cuencas?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Resultados!$F$91</c:f>
              <c:strCache>
                <c:ptCount val="1"/>
                <c:pt idx="0">
                  <c:v>PREG25¿Estaría dispuesto a pagar una cuota adicional para el mejoramiento y cuidado de las micro-cuencas?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Resultados!$F$93:$F$95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</c:v>
                </c:pt>
              </c:strCache>
            </c:strRef>
          </c:cat>
          <c:val>
            <c:numRef>
              <c:f>Resultados!$I$93:$I$95</c:f>
              <c:numCache>
                <c:formatCode>0%</c:formatCode>
                <c:ptCount val="3"/>
                <c:pt idx="0">
                  <c:v>0.55163043478260865</c:v>
                </c:pt>
                <c:pt idx="1">
                  <c:v>0.43478260869565216</c:v>
                </c:pt>
                <c:pt idx="2">
                  <c:v>1.358695652173913E-2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dirty="0" smtClean="0"/>
              <a:t>¿</a:t>
            </a:r>
            <a:r>
              <a:rPr lang="es-HN" sz="2800" dirty="0"/>
              <a:t>Cuánto estaría dispuesto a pagar?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24045031561138"/>
          <c:y val="0.32225760958984606"/>
          <c:w val="0.8133539085161885"/>
          <c:h val="0.49605407137845031"/>
        </c:manualLayout>
      </c:layout>
      <c:pie3DChart>
        <c:varyColors val="1"/>
        <c:ser>
          <c:idx val="0"/>
          <c:order val="0"/>
          <c:tx>
            <c:strRef>
              <c:f>Resultados!$A$89</c:f>
              <c:strCache>
                <c:ptCount val="1"/>
                <c:pt idx="0">
                  <c:v>PREG26¿Cuánto estaría dispuesto a pagar?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Resultados!$A$91:$A$95</c:f>
              <c:strCache>
                <c:ptCount val="5"/>
                <c:pt idx="0">
                  <c:v>De L5__a L10.</c:v>
                </c:pt>
                <c:pt idx="1">
                  <c:v>De L11__a L20.</c:v>
                </c:pt>
                <c:pt idx="2">
                  <c:v>De L21__a L30.</c:v>
                </c:pt>
                <c:pt idx="3">
                  <c:v>Mas de 30</c:v>
                </c:pt>
                <c:pt idx="4">
                  <c:v>NS</c:v>
                </c:pt>
              </c:strCache>
            </c:strRef>
          </c:cat>
          <c:val>
            <c:numRef>
              <c:f>Resultados!$D$91:$D$95</c:f>
              <c:numCache>
                <c:formatCode>0%</c:formatCode>
                <c:ptCount val="5"/>
                <c:pt idx="0">
                  <c:v>0.51724137931034486</c:v>
                </c:pt>
                <c:pt idx="1">
                  <c:v>0.25123152709359609</c:v>
                </c:pt>
                <c:pt idx="2">
                  <c:v>0.11330049261083744</c:v>
                </c:pt>
                <c:pt idx="3">
                  <c:v>8.8669950738916259E-2</c:v>
                </c:pt>
                <c:pt idx="4">
                  <c:v>2.9556650246305417E-2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72281691050444"/>
          <c:y val="0.83375743096143617"/>
          <c:w val="0.73273569922680604"/>
          <c:h val="3.1186071602776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400" dirty="0" smtClean="0"/>
              <a:t>¿</a:t>
            </a:r>
            <a:r>
              <a:rPr lang="es-HN" sz="2400" dirty="0"/>
              <a:t>Le gustaría que Aguas de Siguatepeque vendiera  agua purificada o embotella a precio de costo y de mejor calidad 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Resultados!$F$106</c:f>
              <c:strCache>
                <c:ptCount val="1"/>
                <c:pt idx="0">
                  <c:v>PREG30¿Le gustaría que Aguas de Siguatepeque vendiera  agua purificada o embotella a precio de costo y de mejor calidad 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Resultados!$F$108:$F$110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</c:v>
                </c:pt>
              </c:strCache>
            </c:strRef>
          </c:cat>
          <c:val>
            <c:numRef>
              <c:f>Resultados!$I$108:$I$110</c:f>
              <c:numCache>
                <c:formatCode>0%</c:formatCode>
                <c:ptCount val="3"/>
                <c:pt idx="0">
                  <c:v>0.67934782608695654</c:v>
                </c:pt>
                <c:pt idx="1">
                  <c:v>0.29076086956521741</c:v>
                </c:pt>
                <c:pt idx="2">
                  <c:v>2.9891304347826088E-2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¿Como considera las tarifas que paga?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Resultados!$F$47</c:f>
              <c:strCache>
                <c:ptCount val="1"/>
                <c:pt idx="0">
                  <c:v>PREG18¿Como considera las tarifas que paga?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Resultados!$F$49:$F$52</c:f>
              <c:strCache>
                <c:ptCount val="4"/>
                <c:pt idx="0">
                  <c:v>Altas.</c:v>
                </c:pt>
                <c:pt idx="1">
                  <c:v>Medias.</c:v>
                </c:pt>
                <c:pt idx="2">
                  <c:v>Bajas.</c:v>
                </c:pt>
                <c:pt idx="3">
                  <c:v>NS</c:v>
                </c:pt>
              </c:strCache>
            </c:strRef>
          </c:cat>
          <c:val>
            <c:numRef>
              <c:f>Resultados!$I$49:$I$52</c:f>
              <c:numCache>
                <c:formatCode>0.0%</c:formatCode>
                <c:ptCount val="4"/>
                <c:pt idx="0">
                  <c:v>0.12813370473537605</c:v>
                </c:pt>
                <c:pt idx="1">
                  <c:v>0.58774373259052926</c:v>
                </c:pt>
                <c:pt idx="2">
                  <c:v>0.22562674094707522</c:v>
                </c:pt>
                <c:pt idx="3">
                  <c:v>5.8495821727019497E-2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420312"/>
        <c:axId val="415418744"/>
        <c:axId val="0"/>
      </c:bar3DChart>
      <c:catAx>
        <c:axId val="41542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15418744"/>
        <c:crosses val="autoZero"/>
        <c:auto val="1"/>
        <c:lblAlgn val="ctr"/>
        <c:lblOffset val="100"/>
        <c:noMultiLvlLbl val="0"/>
      </c:catAx>
      <c:valAx>
        <c:axId val="415418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542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2"/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/>
              <a:t>¿Estaria dispuesto a pagar una tarifa mayor por el mejoramiento del servicio del agua?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Resultados!$F$63</c:f>
              <c:strCache>
                <c:ptCount val="1"/>
                <c:pt idx="0">
                  <c:v>PREG20¿Estaria dispuesto a pagar una tarifa mayor por el mejoramiento del servicio del agua?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Resultados!$F$65:$F$68</c:f>
              <c:strCache>
                <c:ptCount val="4"/>
                <c:pt idx="0">
                  <c:v>Si.</c:v>
                </c:pt>
                <c:pt idx="1">
                  <c:v>Talvez.</c:v>
                </c:pt>
                <c:pt idx="2">
                  <c:v>No.</c:v>
                </c:pt>
                <c:pt idx="3">
                  <c:v>NS</c:v>
                </c:pt>
              </c:strCache>
            </c:strRef>
          </c:cat>
          <c:val>
            <c:numRef>
              <c:f>Resultados!$I$65:$I$68</c:f>
              <c:numCache>
                <c:formatCode>0.0%</c:formatCode>
                <c:ptCount val="4"/>
                <c:pt idx="0">
                  <c:v>0.32011331444759206</c:v>
                </c:pt>
                <c:pt idx="1">
                  <c:v>0.35410764872521244</c:v>
                </c:pt>
                <c:pt idx="2">
                  <c:v>0.32294617563739375</c:v>
                </c:pt>
                <c:pt idx="3">
                  <c:v>2.8328611898016999E-3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4177208"/>
        <c:axId val="414181520"/>
      </c:barChart>
      <c:catAx>
        <c:axId val="41417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HN"/>
          </a:p>
        </c:txPr>
        <c:crossAx val="414181520"/>
        <c:crosses val="autoZero"/>
        <c:auto val="1"/>
        <c:lblAlgn val="ctr"/>
        <c:lblOffset val="100"/>
        <c:noMultiLvlLbl val="0"/>
      </c:catAx>
      <c:valAx>
        <c:axId val="4141815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417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 smtClean="0"/>
              <a:t>En </a:t>
            </a:r>
            <a:r>
              <a:rPr lang="es-HN" dirty="0"/>
              <a:t>esta casa, ¿Quién genera y aporta ingreso a la familia?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Resultados!$F$155</c:f>
              <c:strCache>
                <c:ptCount val="1"/>
                <c:pt idx="0">
                  <c:v>PREG48En esta casa, ¿Quién genera y aporta ingreso a la familia?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80976696984357"/>
                      <c:h val="8.4782614976464069E-2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6010144340099"/>
                      <c:h val="8.93691778640196E-2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27223462130714"/>
                      <c:h val="8.7075896420241827E-2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79710816908033E-2"/>
                      <c:h val="8.4782614976464069E-2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134784143609898E-2"/>
                      <c:h val="7.7902770645130764E-2"/>
                    </c:manualLayout>
                  </c15:layout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Resultados!$F$158:$F$163</c:f>
              <c:strCache>
                <c:ptCount val="6"/>
                <c:pt idx="0">
                  <c:v>Solo el padre</c:v>
                </c:pt>
                <c:pt idx="1">
                  <c:v>Solo la madre</c:v>
                </c:pt>
                <c:pt idx="2">
                  <c:v>Padre y  madre</c:v>
                </c:pt>
                <c:pt idx="3">
                  <c:v>Hijos</c:v>
                </c:pt>
                <c:pt idx="4">
                  <c:v>Todos</c:v>
                </c:pt>
                <c:pt idx="5">
                  <c:v>Otro</c:v>
                </c:pt>
              </c:strCache>
            </c:strRef>
          </c:cat>
          <c:val>
            <c:numRef>
              <c:f>Resultados!$I$158:$I$163</c:f>
              <c:numCache>
                <c:formatCode>0%</c:formatCode>
                <c:ptCount val="6"/>
                <c:pt idx="0">
                  <c:v>0.27956989247311825</c:v>
                </c:pt>
                <c:pt idx="1">
                  <c:v>0.19086021505376344</c:v>
                </c:pt>
                <c:pt idx="2">
                  <c:v>0.2553763440860215</c:v>
                </c:pt>
                <c:pt idx="3">
                  <c:v>0.12365591397849462</c:v>
                </c:pt>
                <c:pt idx="4">
                  <c:v>0.15053763440860216</c:v>
                </c:pt>
                <c:pt idx="5">
                  <c:v>2.1505376344086023E-2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000" dirty="0" smtClean="0"/>
              <a:t>¿</a:t>
            </a:r>
            <a:r>
              <a:rPr lang="es-HN" sz="2000" dirty="0"/>
              <a:t>Dentro de los problemas que visualiza en la ciudad de Siguatepeque cual considera que es el mayor?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Resultados!$A$152</c:f>
              <c:strCache>
                <c:ptCount val="1"/>
                <c:pt idx="0">
                  <c:v>PREG47¿Dentro de los problemas que visualiza en la ciudad de Siguatepeque cual considera que es el mayor?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Resultados!$A$154:$A$160</c:f>
              <c:strCache>
                <c:ptCount val="7"/>
                <c:pt idx="0">
                  <c:v>El servicio de energia eléctrica</c:v>
                </c:pt>
                <c:pt idx="1">
                  <c:v>El desempleo</c:v>
                </c:pt>
                <c:pt idx="2">
                  <c:v>El servicio de agua potable</c:v>
                </c:pt>
                <c:pt idx="3">
                  <c:v>Las calles no pavimentadas.</c:v>
                </c:pt>
                <c:pt idx="4">
                  <c:v>El servicio de cable.</c:v>
                </c:pt>
                <c:pt idx="5">
                  <c:v>Otros.</c:v>
                </c:pt>
                <c:pt idx="6">
                  <c:v>NS</c:v>
                </c:pt>
              </c:strCache>
            </c:strRef>
          </c:cat>
          <c:val>
            <c:numRef>
              <c:f>Resultados!$D$154:$D$160</c:f>
              <c:numCache>
                <c:formatCode>0%</c:formatCode>
                <c:ptCount val="7"/>
                <c:pt idx="0">
                  <c:v>0.12228260869565218</c:v>
                </c:pt>
                <c:pt idx="1">
                  <c:v>0.63858695652173914</c:v>
                </c:pt>
                <c:pt idx="2">
                  <c:v>7.6086956521739135E-2</c:v>
                </c:pt>
                <c:pt idx="3">
                  <c:v>0.125</c:v>
                </c:pt>
                <c:pt idx="4">
                  <c:v>1.0869565217391304E-2</c:v>
                </c:pt>
                <c:pt idx="5">
                  <c:v>2.4456521739130436E-2</c:v>
                </c:pt>
                <c:pt idx="6">
                  <c:v>2.717391304347826E-3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2230344"/>
        <c:axId val="142226816"/>
      </c:barChart>
      <c:catAx>
        <c:axId val="142230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26816"/>
        <c:crosses val="autoZero"/>
        <c:auto val="1"/>
        <c:lblAlgn val="ctr"/>
        <c:lblOffset val="100"/>
        <c:noMultiLvlLbl val="0"/>
      </c:catAx>
      <c:valAx>
        <c:axId val="14222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3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dirty="0" smtClean="0"/>
              <a:t>¿De </a:t>
            </a:r>
            <a:r>
              <a:rPr lang="es-HN" sz="1600" dirty="0"/>
              <a:t>sus ingresos totales cuanto representa para usted el pago del servicio del agua en su residencia?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Resultados!$F$177</c:f>
              <c:strCache>
                <c:ptCount val="1"/>
                <c:pt idx="0">
                  <c:v>PREG50¿De sus ingresos totales cuanto representa para usted el pago del servicio del agua en su residencia?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Resultados!$F$180:$F$183</c:f>
              <c:strCache>
                <c:ptCount val="4"/>
                <c:pt idx="0">
                  <c:v>Muy poco</c:v>
                </c:pt>
                <c:pt idx="1">
                  <c:v>Poco.</c:v>
                </c:pt>
                <c:pt idx="2">
                  <c:v>Regular.</c:v>
                </c:pt>
                <c:pt idx="3">
                  <c:v>Mucho.</c:v>
                </c:pt>
              </c:strCache>
            </c:strRef>
          </c:cat>
          <c:val>
            <c:numRef>
              <c:f>Resultados!$I$180:$I$183</c:f>
              <c:numCache>
                <c:formatCode>0%</c:formatCode>
                <c:ptCount val="4"/>
                <c:pt idx="0">
                  <c:v>0.10597826086956522</c:v>
                </c:pt>
                <c:pt idx="1">
                  <c:v>0.33967391304347827</c:v>
                </c:pt>
                <c:pt idx="2">
                  <c:v>0.44565217391304346</c:v>
                </c:pt>
                <c:pt idx="3">
                  <c:v>9.2391304347826081E-2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dirty="0" smtClean="0"/>
              <a:t>¿</a:t>
            </a:r>
            <a:r>
              <a:rPr lang="es-HN" sz="2800" dirty="0"/>
              <a:t>En su opinión como es el servicio de agua que recibe?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5915069991251093"/>
          <c:y val="0.25083333333333335"/>
          <c:w val="0.79146741032370949"/>
          <c:h val="0.64176727909011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Resultados!$F$79</c:f>
              <c:strCache>
                <c:ptCount val="1"/>
                <c:pt idx="0">
                  <c:v>PREG22¿En su opinión como es el servicio de agua que recibe?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0000"/>
                    <a:lumMod val="108000"/>
                  </a:schemeClr>
                </a:gs>
                <a:gs pos="50000">
                  <a:schemeClr val="accent5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5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43382808670287E-2"/>
                      <c:h val="4.147764679898664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Resultados!$F$81:$F$84</c:f>
              <c:strCache>
                <c:ptCount val="4"/>
                <c:pt idx="0">
                  <c:v>muy bueno</c:v>
                </c:pt>
                <c:pt idx="1">
                  <c:v>bueno 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Resultados!$I$81:$I$84</c:f>
              <c:numCache>
                <c:formatCode>0%</c:formatCode>
                <c:ptCount val="4"/>
                <c:pt idx="0">
                  <c:v>0.15702479338842976</c:v>
                </c:pt>
                <c:pt idx="1">
                  <c:v>0.45454545454545453</c:v>
                </c:pt>
                <c:pt idx="2">
                  <c:v>0.32231404958677684</c:v>
                </c:pt>
                <c:pt idx="3">
                  <c:v>6.6115702479338845E-2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42226424"/>
        <c:axId val="142227208"/>
      </c:barChart>
      <c:catAx>
        <c:axId val="142226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27208"/>
        <c:crosses val="autoZero"/>
        <c:auto val="1"/>
        <c:lblAlgn val="ctr"/>
        <c:lblOffset val="100"/>
        <c:noMultiLvlLbl val="0"/>
      </c:catAx>
      <c:valAx>
        <c:axId val="142227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2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600" dirty="0" smtClean="0"/>
              <a:t>¿</a:t>
            </a:r>
            <a:r>
              <a:rPr lang="es-HN" sz="1600" dirty="0"/>
              <a:t>Quién prefiere que le preste el servicio de agua?</a:t>
            </a:r>
          </a:p>
        </c:rich>
      </c:tx>
      <c:layout>
        <c:manualLayout>
          <c:xMode val="edge"/>
          <c:yMode val="edge"/>
          <c:x val="0.10284015059915264"/>
          <c:y val="3.0601092896174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Resultados!$F$71</c:f>
              <c:strCache>
                <c:ptCount val="1"/>
                <c:pt idx="0">
                  <c:v>PREG21 ¿Quién prefiere que le preste el servicio de agua?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Resultados!$F$73:$F$79</c:f>
              <c:strCache>
                <c:ptCount val="7"/>
                <c:pt idx="0">
                  <c:v>Aguas de Siguatepeque.</c:v>
                </c:pt>
                <c:pt idx="1">
                  <c:v>SANAA</c:v>
                </c:pt>
                <c:pt idx="2">
                  <c:v>Junta de agua.</c:v>
                </c:pt>
                <c:pt idx="3">
                  <c:v>Patronato.</c:v>
                </c:pt>
                <c:pt idx="4">
                  <c:v>Empresa privada.</c:v>
                </c:pt>
                <c:pt idx="5">
                  <c:v>Otro</c:v>
                </c:pt>
                <c:pt idx="6">
                  <c:v>NS</c:v>
                </c:pt>
              </c:strCache>
            </c:strRef>
          </c:cat>
          <c:val>
            <c:numRef>
              <c:f>Resultados!$I$73:$I$79</c:f>
              <c:numCache>
                <c:formatCode>0%</c:formatCode>
                <c:ptCount val="7"/>
                <c:pt idx="0">
                  <c:v>0.75815217391304346</c:v>
                </c:pt>
                <c:pt idx="1">
                  <c:v>0.11413043478260869</c:v>
                </c:pt>
                <c:pt idx="2">
                  <c:v>2.717391304347826E-2</c:v>
                </c:pt>
                <c:pt idx="3">
                  <c:v>2.9891304347826088E-2</c:v>
                </c:pt>
                <c:pt idx="4">
                  <c:v>2.1739130434782608E-2</c:v>
                </c:pt>
                <c:pt idx="5">
                  <c:v>2.9891304347826088E-2</c:v>
                </c:pt>
                <c:pt idx="6">
                  <c:v>1.9021739130434784E-2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FFC000"/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¿Cuál es el origen de los problemas en el servicio que brinda aguas de Siguatepeque?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Resultados!$F$146</c:f>
              <c:strCache>
                <c:ptCount val="1"/>
                <c:pt idx="0">
                  <c:v>PREG42¿Cuál es el origen de los problemas en el servicio que brinda aguas de Siguatepeque?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Resultados!$F$148:$F$156</c:f>
              <c:strCache>
                <c:ptCount val="9"/>
                <c:pt idx="0">
                  <c:v>Personal técnico.</c:v>
                </c:pt>
                <c:pt idx="1">
                  <c:v>Atención al usuario.</c:v>
                </c:pt>
                <c:pt idx="2">
                  <c:v>Facturación.</c:v>
                </c:pt>
                <c:pt idx="3">
                  <c:v>Condición de los sistemas.</c:v>
                </c:pt>
                <c:pt idx="4">
                  <c:v>Frecuencia de servicio.</c:v>
                </c:pt>
                <c:pt idx="5">
                  <c:v>Deterioro de las fuentes de agua </c:v>
                </c:pt>
                <c:pt idx="6">
                  <c:v>ingresos insuficientes para mejorar el sistema</c:v>
                </c:pt>
                <c:pt idx="7">
                  <c:v>Ninguno.</c:v>
                </c:pt>
                <c:pt idx="8">
                  <c:v>Otros.</c:v>
                </c:pt>
              </c:strCache>
            </c:strRef>
          </c:cat>
          <c:val>
            <c:numRef>
              <c:f>Resultados!$I$148:$I$156</c:f>
              <c:numCache>
                <c:formatCode>0.0%</c:formatCode>
                <c:ptCount val="9"/>
                <c:pt idx="0">
                  <c:v>8.4677419354838704E-2</c:v>
                </c:pt>
                <c:pt idx="1">
                  <c:v>8.0645161290322578E-2</c:v>
                </c:pt>
                <c:pt idx="2">
                  <c:v>8.2661290322580641E-2</c:v>
                </c:pt>
                <c:pt idx="3">
                  <c:v>9.0725806451612906E-2</c:v>
                </c:pt>
                <c:pt idx="4">
                  <c:v>0.11088709677419355</c:v>
                </c:pt>
                <c:pt idx="5">
                  <c:v>0.20161290322580644</c:v>
                </c:pt>
                <c:pt idx="6">
                  <c:v>7.2580645161290328E-2</c:v>
                </c:pt>
                <c:pt idx="7">
                  <c:v>0.25403225806451613</c:v>
                </c:pt>
                <c:pt idx="8">
                  <c:v>2.2177419354838711E-2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1928048"/>
        <c:axId val="191928440"/>
      </c:barChart>
      <c:catAx>
        <c:axId val="19192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1928440"/>
        <c:crosses val="autoZero"/>
        <c:auto val="1"/>
        <c:lblAlgn val="ctr"/>
        <c:lblOffset val="100"/>
        <c:noMultiLvlLbl val="0"/>
      </c:catAx>
      <c:valAx>
        <c:axId val="191928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9192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2"/>
      </a:solidFill>
      <a:prstDash val="sysDash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dirty="0" smtClean="0"/>
              <a:t>¿</a:t>
            </a:r>
            <a:r>
              <a:rPr lang="es-HN" dirty="0"/>
              <a:t>Qué conocimiento posee acerca de los micro-medidores de agua?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2800" dirty="0" smtClean="0"/>
              <a:t>¿Qué </a:t>
            </a:r>
            <a:r>
              <a:rPr lang="es-HN" sz="2800" dirty="0"/>
              <a:t>conocimiento posee acerca de los micro-medidores de agua?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Resultados!$F$98</c:f>
              <c:strCache>
                <c:ptCount val="1"/>
                <c:pt idx="0">
                  <c:v>PREG27¿Qué conocimiento posee acerca de los micro-medidores de agua?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Resultados!$F$100:$F$103</c:f>
              <c:strCache>
                <c:ptCount val="4"/>
                <c:pt idx="0">
                  <c:v>Mucho.</c:v>
                </c:pt>
                <c:pt idx="1">
                  <c:v>Poco.</c:v>
                </c:pt>
                <c:pt idx="2">
                  <c:v>Nada. </c:v>
                </c:pt>
                <c:pt idx="3">
                  <c:v>NS</c:v>
                </c:pt>
              </c:strCache>
            </c:strRef>
          </c:cat>
          <c:val>
            <c:numRef>
              <c:f>Resultados!$I$100:$I$103</c:f>
              <c:numCache>
                <c:formatCode>0%</c:formatCode>
                <c:ptCount val="4"/>
                <c:pt idx="0">
                  <c:v>0.15217391304347827</c:v>
                </c:pt>
                <c:pt idx="1">
                  <c:v>0.28260869565217389</c:v>
                </c:pt>
                <c:pt idx="2">
                  <c:v>0.5625</c:v>
                </c:pt>
                <c:pt idx="3">
                  <c:v>2.717391304347826E-3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5575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830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663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69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9616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7884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1903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4441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455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23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4540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72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3773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6322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683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302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3819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71A598-3F04-4FC8-AE6E-F77C82AE14AC}" type="datetimeFigureOut">
              <a:rPr lang="es-HN" smtClean="0"/>
              <a:t>19/08/2014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84CEFE-5C23-4F8E-AB5E-918C58610F6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581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1" b="1033"/>
          <a:stretch/>
        </p:blipFill>
        <p:spPr>
          <a:xfrm>
            <a:off x="0" y="0"/>
            <a:ext cx="12192000" cy="73603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01" y="-1108943"/>
            <a:ext cx="9005046" cy="9005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10" y="-1108943"/>
            <a:ext cx="9005046" cy="900504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155827" y="3680178"/>
            <a:ext cx="5050782" cy="12351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Actualización del diagnostico Socioeconómico</a:t>
            </a:r>
            <a:endParaRPr lang="es-HN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612598" y="5737756"/>
            <a:ext cx="3948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2000" b="1" dirty="0" smtClean="0">
                <a:latin typeface="Agency FB" panose="020B0503020202020204" pitchFamily="34" charset="0"/>
              </a:rPr>
              <a:t> de los Abonados </a:t>
            </a:r>
            <a:r>
              <a:rPr lang="es-HN" sz="2000" b="1" dirty="0">
                <a:latin typeface="Agency FB" panose="020B0503020202020204" pitchFamily="34" charset="0"/>
              </a:rPr>
              <a:t>de aguas de Siguatepeque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70" y="1271347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470800" y="-733362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597507" y="429519"/>
            <a:ext cx="5271448" cy="1325563"/>
          </a:xfrm>
        </p:spPr>
        <p:txBody>
          <a:bodyPr/>
          <a:lstStyle/>
          <a:p>
            <a:r>
              <a:rPr lang="es-HN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HIPOTESIS: Aceptación o Rechazo</a:t>
            </a:r>
            <a:endParaRPr lang="es-HN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9397" y="2055813"/>
            <a:ext cx="4919425" cy="247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situación económica de los abonados de Aguas de Siguatepeque ha mejorado con respecto al año 2011.</a:t>
            </a:r>
            <a:r>
              <a:rPr lang="es-HN" dirty="0" smtClean="0"/>
              <a:t/>
            </a:r>
            <a:br>
              <a:rPr lang="es-HN" dirty="0" smtClean="0"/>
            </a:br>
            <a:endParaRPr lang="es-HN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04" y="4057453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482885" y="4314422"/>
            <a:ext cx="3709115" cy="2308324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HN" dirty="0" smtClean="0"/>
              <a:t>El </a:t>
            </a:r>
            <a:r>
              <a:rPr lang="es-HN" dirty="0"/>
              <a:t>estudio anterior revelo que la mayoría el 55</a:t>
            </a:r>
            <a:r>
              <a:rPr lang="es-HN" dirty="0" smtClean="0"/>
              <a:t>%, </a:t>
            </a:r>
            <a:r>
              <a:rPr lang="es-HN" dirty="0"/>
              <a:t>sus ingresos están entre L. 500.00 a L. 5,000.00, seguido de un 37 cuyos ingresos están entre L. 5,500.00 a L. 10,000.00, el restante 8% los ingresos son mayores a L. 11,000.00 pero menores a L. 25,000.00.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59130021"/>
              </p:ext>
            </p:extLst>
          </p:nvPr>
        </p:nvGraphicFramePr>
        <p:xfrm>
          <a:off x="1146220" y="540913"/>
          <a:ext cx="7044743" cy="551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07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30017"/>
              </p:ext>
            </p:extLst>
          </p:nvPr>
        </p:nvGraphicFramePr>
        <p:xfrm>
          <a:off x="-656823" y="670530"/>
          <a:ext cx="9942490" cy="55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 rotWithShape="1">
          <a:blip r:embed="rId3"/>
          <a:srcRect l="13532" t="16388" r="2225" b="9869"/>
          <a:stretch/>
        </p:blipFill>
        <p:spPr>
          <a:xfrm>
            <a:off x="7353837" y="3966693"/>
            <a:ext cx="4713667" cy="255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8002073" y="603959"/>
            <a:ext cx="4189927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HN" dirty="0"/>
              <a:t>En comparación con el estudio del 2011 el mayor contribuyente del ingreso lo constituye el padre solo con 31.42%, en segundo lugar se ubican ambos padres con 26.5%, le sigue la madre sola como con un 20.22%, solo los hijos con 17.21%, en menor porcentajes todos con un 9.84% y otros 2.73%.</a:t>
            </a:r>
          </a:p>
        </p:txBody>
      </p:sp>
    </p:spTree>
    <p:extLst>
      <p:ext uri="{BB962C8B-B14F-4D97-AF65-F5344CB8AC3E}">
        <p14:creationId xmlns:p14="http://schemas.microsoft.com/office/powerpoint/2010/main" val="25589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67414189"/>
              </p:ext>
            </p:extLst>
          </p:nvPr>
        </p:nvGraphicFramePr>
        <p:xfrm>
          <a:off x="1352281" y="309093"/>
          <a:ext cx="8538693" cy="60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03893"/>
            <a:ext cx="239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800" b="1" dirty="0" smtClean="0">
                <a:latin typeface="Agency FB" panose="020B0503020202020204" pitchFamily="34" charset="0"/>
              </a:rPr>
              <a:t>SE RECHAZA LA HIPOTESIS</a:t>
            </a:r>
            <a:endParaRPr lang="es-HN" sz="2800" b="1" dirty="0">
              <a:latin typeface="Agency FB" panose="020B0503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904634"/>
              </p:ext>
            </p:extLst>
          </p:nvPr>
        </p:nvGraphicFramePr>
        <p:xfrm>
          <a:off x="1996225" y="734095"/>
          <a:ext cx="8036417" cy="516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2513989" y="-30913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5827" y="2126080"/>
            <a:ext cx="4537888" cy="232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HN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calidad del servicio de agua que brinda aguas de Siguatepeque ha mejorado  a partir del diagnostico anterior.</a:t>
            </a:r>
            <a:r>
              <a:rPr lang="es-HN" dirty="0" smtClean="0"/>
              <a:t/>
            </a:r>
            <a:br>
              <a:rPr lang="es-HN" dirty="0" smtClean="0"/>
            </a:br>
            <a:endParaRPr lang="es-HN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" y="4651787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4568"/>
              </p:ext>
            </p:extLst>
          </p:nvPr>
        </p:nvGraphicFramePr>
        <p:xfrm>
          <a:off x="0" y="429919"/>
          <a:ext cx="9414455" cy="521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0662" t="46082" r="14599" b="12192"/>
          <a:stretch/>
        </p:blipFill>
        <p:spPr>
          <a:xfrm>
            <a:off x="7568485" y="4433723"/>
            <a:ext cx="4623515" cy="24242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64487" y="1271058"/>
            <a:ext cx="3127513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HN" dirty="0"/>
              <a:t>En el diagnóstico del anterior de </a:t>
            </a:r>
            <a:r>
              <a:rPr lang="es-HN" dirty="0" err="1"/>
              <a:t>Latin</a:t>
            </a:r>
            <a:r>
              <a:rPr lang="es-HN" dirty="0"/>
              <a:t> </a:t>
            </a:r>
            <a:r>
              <a:rPr lang="es-HN" dirty="0" err="1"/>
              <a:t>Consult</a:t>
            </a:r>
            <a:r>
              <a:rPr lang="es-HN" dirty="0"/>
              <a:t> el </a:t>
            </a:r>
            <a:r>
              <a:rPr lang="es-HN" dirty="0" smtClean="0"/>
              <a:t>39.23 lo considero como regular, 34.36 como bueno</a:t>
            </a:r>
            <a:r>
              <a:rPr lang="es-HN" dirty="0"/>
              <a:t>, el 12.19% malo y el </a:t>
            </a:r>
            <a:r>
              <a:rPr lang="es-HN" dirty="0" smtClean="0"/>
              <a:t>14.96% </a:t>
            </a:r>
            <a:r>
              <a:rPr lang="es-HN" dirty="0"/>
              <a:t>como muy bueno. </a:t>
            </a:r>
          </a:p>
        </p:txBody>
      </p:sp>
    </p:spTree>
    <p:extLst>
      <p:ext uri="{BB962C8B-B14F-4D97-AF65-F5344CB8AC3E}">
        <p14:creationId xmlns:p14="http://schemas.microsoft.com/office/powerpoint/2010/main" val="897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478" t="32554" r="11452" b="12899"/>
          <a:stretch/>
        </p:blipFill>
        <p:spPr>
          <a:xfrm>
            <a:off x="7951303" y="4207566"/>
            <a:ext cx="4240697" cy="2650434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55755425"/>
              </p:ext>
            </p:extLst>
          </p:nvPr>
        </p:nvGraphicFramePr>
        <p:xfrm>
          <a:off x="-1" y="-1"/>
          <a:ext cx="7951303" cy="584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>
            <a:off x="8295859" y="1350570"/>
            <a:ext cx="3551583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s-HN" dirty="0"/>
              <a:t>En el diagnóstico realizado el 2011, el 85.34% prefería a la municipalidad, el 7.67% al SANAA, el 9.9% junta de agua y el 11.36% a la empresa privada. </a:t>
            </a:r>
          </a:p>
        </p:txBody>
      </p:sp>
    </p:spTree>
    <p:extLst>
      <p:ext uri="{BB962C8B-B14F-4D97-AF65-F5344CB8AC3E}">
        <p14:creationId xmlns:p14="http://schemas.microsoft.com/office/powerpoint/2010/main" val="2036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883138129"/>
              </p:ext>
            </p:extLst>
          </p:nvPr>
        </p:nvGraphicFramePr>
        <p:xfrm>
          <a:off x="0" y="0"/>
          <a:ext cx="826823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508124" y="3998632"/>
            <a:ext cx="5683876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HN" dirty="0"/>
              <a:t>En el diagnóstico realizado en el 2011 se encontró el 17.19% por el personal técnico, el 14,06% por las condiciones de los sistemas, el 10.14% creen que es la frecuencia del servicio, un 9.38% por atención al usuario. Un 4.69% por problemas con la facturación y un 3.13% por otras índoles</a:t>
            </a:r>
          </a:p>
        </p:txBody>
      </p:sp>
    </p:spTree>
    <p:extLst>
      <p:ext uri="{BB962C8B-B14F-4D97-AF65-F5344CB8AC3E}">
        <p14:creationId xmlns:p14="http://schemas.microsoft.com/office/powerpoint/2010/main" val="26394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126" t="31656" r="19804" b="13306"/>
          <a:stretch/>
        </p:blipFill>
        <p:spPr>
          <a:xfrm>
            <a:off x="489956" y="360607"/>
            <a:ext cx="10005766" cy="515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0" y="6345387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</p:spTree>
    <p:extLst>
      <p:ext uri="{BB962C8B-B14F-4D97-AF65-F5344CB8AC3E}">
        <p14:creationId xmlns:p14="http://schemas.microsoft.com/office/powerpoint/2010/main" val="4252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614764" y="-64321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Rectángulo 4"/>
          <p:cNvSpPr/>
          <p:nvPr/>
        </p:nvSpPr>
        <p:spPr>
          <a:xfrm>
            <a:off x="218941" y="1571064"/>
            <a:ext cx="5112913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s-HN" sz="3600" b="1" kern="1400" spc="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HN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HN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percepción que tienen los abonados de aguas de Siguatepeque con respecto al servicio que la empresa les brinda, en comparación al diagnóstico anterior</a:t>
            </a:r>
            <a:endParaRPr lang="es-HN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7" y="4783173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5" name="3 Elipse"/>
          <p:cNvSpPr/>
          <p:nvPr/>
        </p:nvSpPr>
        <p:spPr>
          <a:xfrm>
            <a:off x="-1679658" y="-618258"/>
            <a:ext cx="7894927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3" name="Rectángulo 2"/>
          <p:cNvSpPr/>
          <p:nvPr/>
        </p:nvSpPr>
        <p:spPr>
          <a:xfrm>
            <a:off x="-35827" y="145631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mayoría de los abonados de Aguas de Siguatepeque que poseen un conocimiento sobre los micro-medidores  no están dispuestos a aceptar la instalación de los mismos en sus residencias o negocios.</a:t>
            </a:r>
          </a:p>
          <a:p>
            <a:endParaRPr lang="es-HN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24" y="4728060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41987"/>
              </p:ext>
            </p:extLst>
          </p:nvPr>
        </p:nvGraphicFramePr>
        <p:xfrm>
          <a:off x="283334" y="-244699"/>
          <a:ext cx="9285667" cy="598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75482278"/>
              </p:ext>
            </p:extLst>
          </p:nvPr>
        </p:nvGraphicFramePr>
        <p:xfrm>
          <a:off x="1043188" y="437883"/>
          <a:ext cx="9285668" cy="627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963509"/>
              </p:ext>
            </p:extLst>
          </p:nvPr>
        </p:nvGraphicFramePr>
        <p:xfrm>
          <a:off x="2099256" y="643943"/>
          <a:ext cx="8796270" cy="534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6309506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</p:spTree>
    <p:extLst>
      <p:ext uri="{BB962C8B-B14F-4D97-AF65-F5344CB8AC3E}">
        <p14:creationId xmlns:p14="http://schemas.microsoft.com/office/powerpoint/2010/main" val="2622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3" name="3 Elipse"/>
          <p:cNvSpPr/>
          <p:nvPr/>
        </p:nvSpPr>
        <p:spPr>
          <a:xfrm>
            <a:off x="-1316254" y="-52730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2" name="Rectángulo 1"/>
          <p:cNvSpPr/>
          <p:nvPr/>
        </p:nvSpPr>
        <p:spPr>
          <a:xfrm>
            <a:off x="-35827" y="19306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 del 50% de los usuarios de Aguas de Siguatepeque identifican quien les provee el servicio de agua potable y alcantarillado.</a:t>
            </a:r>
          </a:p>
          <a:p>
            <a:endParaRPr lang="es-H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96" y="4515966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99808617"/>
              </p:ext>
            </p:extLst>
          </p:nvPr>
        </p:nvGraphicFramePr>
        <p:xfrm>
          <a:off x="746976" y="437882"/>
          <a:ext cx="10406128" cy="597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581349" y="6488668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07558163"/>
              </p:ext>
            </p:extLst>
          </p:nvPr>
        </p:nvGraphicFramePr>
        <p:xfrm>
          <a:off x="0" y="782528"/>
          <a:ext cx="9535031" cy="60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814" t="17562" r="9050"/>
          <a:stretch/>
        </p:blipFill>
        <p:spPr>
          <a:xfrm>
            <a:off x="7139260" y="2497153"/>
            <a:ext cx="5052740" cy="29299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753342" y="0"/>
            <a:ext cx="3438658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HN" dirty="0"/>
              <a:t>La percepción en el momento del diagnóstico realizado </a:t>
            </a:r>
            <a:r>
              <a:rPr lang="es-HN" dirty="0" err="1"/>
              <a:t>latin</a:t>
            </a:r>
            <a:r>
              <a:rPr lang="es-HN" dirty="0"/>
              <a:t> </a:t>
            </a:r>
            <a:r>
              <a:rPr lang="es-HN" dirty="0" err="1"/>
              <a:t>Consult</a:t>
            </a:r>
            <a:r>
              <a:rPr lang="es-HN" dirty="0"/>
              <a:t> era que 84.4% de las personas reconocían a la Municipalidad refiriéndose a Aguas de Siguatepeque, 5.74 a la empresa privada, 3.28% al SANAA, 2.19% al patronato y 4% a otros. </a:t>
            </a:r>
          </a:p>
        </p:txBody>
      </p:sp>
    </p:spTree>
    <p:extLst>
      <p:ext uri="{BB962C8B-B14F-4D97-AF65-F5344CB8AC3E}">
        <p14:creationId xmlns:p14="http://schemas.microsoft.com/office/powerpoint/2010/main" val="2597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818530" y="-42427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2" name="Rectángulo 1"/>
          <p:cNvSpPr/>
          <p:nvPr/>
        </p:nvSpPr>
        <p:spPr>
          <a:xfrm>
            <a:off x="-125979" y="1634429"/>
            <a:ext cx="56381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mayor parte los abonados de Agua de Siguatepeque están dispuestos a pagar una tarifa extra para el mantenimiento de las micros cuencas.</a:t>
            </a:r>
          </a:p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68" y="4491065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77744554"/>
              </p:ext>
            </p:extLst>
          </p:nvPr>
        </p:nvGraphicFramePr>
        <p:xfrm>
          <a:off x="1171977" y="334850"/>
          <a:ext cx="8809149" cy="629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3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322384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1576498"/>
              </p:ext>
            </p:extLst>
          </p:nvPr>
        </p:nvGraphicFramePr>
        <p:xfrm>
          <a:off x="1223493" y="463638"/>
          <a:ext cx="9414456" cy="639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5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7" y="0"/>
            <a:ext cx="12236358" cy="688295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316254" y="-52730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2" name="Rectángulo 1"/>
          <p:cNvSpPr/>
          <p:nvPr/>
        </p:nvSpPr>
        <p:spPr>
          <a:xfrm>
            <a:off x="-35827" y="1930643"/>
            <a:ext cx="6153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 su </a:t>
            </a:r>
            <a:r>
              <a:rPr lang="es-H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mayoría a </a:t>
            </a:r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los usuarios de Aguas de Siguatepeque </a:t>
            </a:r>
            <a:r>
              <a:rPr lang="es-H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les gustaría que Aguas de Siguatepeque vendiera </a:t>
            </a:r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agua </a:t>
            </a:r>
            <a:r>
              <a:rPr lang="es-H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embotellada.</a:t>
            </a:r>
            <a:endParaRPr lang="es-H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88" y="4400914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70510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36663"/>
          <a:stretch/>
        </p:blipFill>
        <p:spPr>
          <a:xfrm>
            <a:off x="4907362" y="208333"/>
            <a:ext cx="2546731" cy="22644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70" y="0"/>
            <a:ext cx="514093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0" y="703527"/>
            <a:ext cx="705107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b="1" dirty="0" smtClean="0"/>
              <a:t>•La situación económica de los abonados de Aguas de Siguatepeque ha mejorado con respecto al año 2011</a:t>
            </a:r>
          </a:p>
          <a:p>
            <a:pPr algn="just"/>
            <a:endParaRPr lang="es-HN" b="1" dirty="0" smtClean="0"/>
          </a:p>
          <a:p>
            <a:pPr algn="just"/>
            <a:r>
              <a:rPr lang="es-HN" b="1" dirty="0" smtClean="0"/>
              <a:t>•La calidad del servicio de agua potable que brinda Aguas de Siguatepeque ha mejorado  a partir del diagnostico anterior.</a:t>
            </a:r>
          </a:p>
          <a:p>
            <a:pPr algn="just"/>
            <a:endParaRPr lang="es-HN" b="1" dirty="0" smtClean="0"/>
          </a:p>
          <a:p>
            <a:pPr algn="just"/>
            <a:r>
              <a:rPr lang="es-HN" b="1" dirty="0" smtClean="0"/>
              <a:t>•La mayoría de los abonados de Aguas de Siguatepeque que poseen un conocimiento sobre los micro-medidores  no están dispuestos a aceptar la instalación de los mismos en sus residencias o negocios.</a:t>
            </a:r>
          </a:p>
          <a:p>
            <a:pPr algn="just"/>
            <a:endParaRPr lang="es-HN" b="1" dirty="0" smtClean="0"/>
          </a:p>
          <a:p>
            <a:pPr algn="just"/>
            <a:r>
              <a:rPr lang="es-HN" b="1" dirty="0" smtClean="0"/>
              <a:t>•Mas del 50% de los usuarios de Aguas de Siguatepeque identifican quien les provee el servicio de agua potable y alcantarillado.</a:t>
            </a:r>
          </a:p>
          <a:p>
            <a:pPr algn="just"/>
            <a:endParaRPr lang="es-HN" b="1" dirty="0" smtClean="0"/>
          </a:p>
          <a:p>
            <a:pPr algn="just"/>
            <a:r>
              <a:rPr lang="es-HN" b="1" dirty="0" smtClean="0"/>
              <a:t>•La mayor parte los abonados de Agua de Siguatepeque están dispuestos ha pagar una tarifa extra para el mantenimiento de las micros cuencas.</a:t>
            </a:r>
          </a:p>
          <a:p>
            <a:pPr algn="just"/>
            <a:endParaRPr lang="es-HN" b="1" dirty="0" smtClean="0"/>
          </a:p>
          <a:p>
            <a:r>
              <a:rPr lang="es-HN" b="1" dirty="0" smtClean="0"/>
              <a:t>•</a:t>
            </a:r>
            <a:r>
              <a:rPr lang="es-HN" b="1" dirty="0">
                <a:latin typeface="Calibri" panose="020F0502020204030204" pitchFamily="34" charset="0"/>
              </a:rPr>
              <a:t>En su mayoría a los usuarios de Aguas de Siguatepeque les gustaría que </a:t>
            </a:r>
            <a:r>
              <a:rPr lang="es-HN" b="1" dirty="0" smtClean="0">
                <a:latin typeface="Calibri" panose="020F0502020204030204" pitchFamily="34" charset="0"/>
              </a:rPr>
              <a:t>la Unidad Municipal vendiera </a:t>
            </a:r>
            <a:r>
              <a:rPr lang="es-HN" b="1" dirty="0">
                <a:latin typeface="Calibri" panose="020F0502020204030204" pitchFamily="34" charset="0"/>
              </a:rPr>
              <a:t>agua embotellada.</a:t>
            </a:r>
          </a:p>
          <a:p>
            <a:pPr algn="just"/>
            <a:endParaRPr lang="es-HN" b="1" dirty="0" smtClean="0"/>
          </a:p>
          <a:p>
            <a:pPr algn="just"/>
            <a:r>
              <a:rPr lang="es-HN" b="1" dirty="0" smtClean="0"/>
              <a:t>•La </a:t>
            </a:r>
            <a:r>
              <a:rPr lang="es-HN" b="1" dirty="0"/>
              <a:t>mayor parte los abonados de Agua de Siguatepeque están dispuestos a pagar una tarifa </a:t>
            </a:r>
            <a:r>
              <a:rPr lang="es-HN" b="1" dirty="0" smtClean="0"/>
              <a:t>mayor para el mejoramiento del servicio.</a:t>
            </a:r>
            <a:endParaRPr lang="es-HN" b="1" dirty="0"/>
          </a:p>
          <a:p>
            <a:pPr algn="just"/>
            <a:endParaRPr lang="es-HN" b="1" dirty="0"/>
          </a:p>
          <a:p>
            <a:pPr algn="just"/>
            <a:endParaRPr lang="es-HN" b="1" dirty="0" smtClean="0"/>
          </a:p>
          <a:p>
            <a:endParaRPr lang="es-HN" dirty="0" smtClean="0"/>
          </a:p>
          <a:p>
            <a:endParaRPr lang="es-HN" dirty="0" smtClean="0"/>
          </a:p>
          <a:p>
            <a:endParaRPr lang="es-HN" dirty="0" smtClean="0"/>
          </a:p>
          <a:p>
            <a:endParaRPr lang="es-HN" dirty="0" smtClean="0"/>
          </a:p>
          <a:p>
            <a:endParaRPr lang="es-HN" dirty="0"/>
          </a:p>
        </p:txBody>
      </p:sp>
      <p:sp>
        <p:nvSpPr>
          <p:cNvPr id="8" name="Rectángulo 7"/>
          <p:cNvSpPr/>
          <p:nvPr/>
        </p:nvSpPr>
        <p:spPr>
          <a:xfrm>
            <a:off x="403023" y="0"/>
            <a:ext cx="2113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4800" b="1" dirty="0">
                <a:solidFill>
                  <a:srgbClr val="0070C0"/>
                </a:solidFill>
                <a:latin typeface="Agency FB" panose="020B0503020202020204" pitchFamily="34" charset="0"/>
              </a:rPr>
              <a:t>Hipótesis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44" y="4571139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373900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32379916"/>
              </p:ext>
            </p:extLst>
          </p:nvPr>
        </p:nvGraphicFramePr>
        <p:xfrm>
          <a:off x="2253804" y="631065"/>
          <a:ext cx="8487176" cy="592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06" y="0"/>
            <a:ext cx="12236358" cy="6882952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316254" y="-52730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2" name="Rectángulo 1"/>
          <p:cNvSpPr/>
          <p:nvPr/>
        </p:nvSpPr>
        <p:spPr>
          <a:xfrm>
            <a:off x="-35827" y="20691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mayor parte </a:t>
            </a:r>
            <a:r>
              <a:rPr lang="es-H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 los </a:t>
            </a:r>
            <a:r>
              <a:rPr lang="es-H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abonados de Agua de Siguatepeque están dispuestos a pagar una tarifa mayor para el mejoramiento del servicio.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11" y="4610373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74" t="18422" r="3056"/>
          <a:stretch/>
        </p:blipFill>
        <p:spPr>
          <a:xfrm>
            <a:off x="7555606" y="1224961"/>
            <a:ext cx="4636394" cy="243907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55606" y="4272677"/>
            <a:ext cx="4619223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H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diagnóstico del 2011 la valoración de las personas entrevistadas era la siguiente: 21.31% altas (valor que es menor en el estudio actual), 56.52% medias (valor que se ha incrementado levemente) y 21.31% bajas, porcentaje último que ha aumentado.</a:t>
            </a:r>
            <a:endParaRPr lang="es-H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86945724"/>
              </p:ext>
            </p:extLst>
          </p:nvPr>
        </p:nvGraphicFramePr>
        <p:xfrm>
          <a:off x="51515" y="0"/>
          <a:ext cx="7639653" cy="449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24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24777" y="5794351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/>
              <a:t>SE </a:t>
            </a:r>
            <a:r>
              <a:rPr lang="es-HN" b="1" dirty="0" smtClean="0"/>
              <a:t>ACEPTA </a:t>
            </a:r>
            <a:r>
              <a:rPr lang="es-HN" b="1" dirty="0"/>
              <a:t>LA HIPOTESIS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24136157"/>
              </p:ext>
            </p:extLst>
          </p:nvPr>
        </p:nvGraphicFramePr>
        <p:xfrm>
          <a:off x="1493950" y="309093"/>
          <a:ext cx="7881870" cy="548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3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3 Elipse"/>
          <p:cNvSpPr/>
          <p:nvPr/>
        </p:nvSpPr>
        <p:spPr>
          <a:xfrm>
            <a:off x="-1921562" y="-501542"/>
            <a:ext cx="8412513" cy="7501210"/>
          </a:xfrm>
          <a:prstGeom prst="ellipse">
            <a:avLst/>
          </a:prstGeom>
          <a:solidFill>
            <a:schemeClr val="bg1">
              <a:alpha val="99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955" y="367067"/>
            <a:ext cx="3619478" cy="1017412"/>
          </a:xfrm>
        </p:spPr>
        <p:txBody>
          <a:bodyPr>
            <a:normAutofit fontScale="90000"/>
          </a:bodyPr>
          <a:lstStyle/>
          <a:p>
            <a:r>
              <a:rPr lang="es-H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Opiniones de los abonados</a:t>
            </a:r>
            <a:endParaRPr lang="es-H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1384479"/>
            <a:ext cx="5653824" cy="4597757"/>
          </a:xfrm>
        </p:spPr>
        <p:txBody>
          <a:bodyPr>
            <a:normAutofit fontScale="850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El servicio debe de mejorar.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El servicio de agua debe brindarse todos los días las 24 horas.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Los recibos deben ser entregados a los abonados.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 de poner mayor atención al cuidado de las micro cuencas.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El servicio que ofrecen actualmente es bueno.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Existe mucho racionamiento de agua en verano.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HN" sz="25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debería  de mejorar el sistema de tuberías.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HN" sz="25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H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HN" sz="28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7" name="3 Elipse"/>
          <p:cNvSpPr/>
          <p:nvPr/>
        </p:nvSpPr>
        <p:spPr>
          <a:xfrm>
            <a:off x="-1263986" y="-1292093"/>
            <a:ext cx="9083683" cy="9442185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El agua que proveen debe ser potable y poder tomarla de la llave.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 de instalar el servicio de alcantarillado en el Ba. Las Colinas.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 mejorar la calidad del agua.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Altos cobros por reconexión</a:t>
            </a:r>
            <a:r>
              <a:rPr lang="es-HN" sz="28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 notificar cuando se va acortar el servicio.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No se debe instalar micro-medidores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Resolver problemas de alcantarillado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En cada pozo debe haber una bomba de repuesto en caso de que se averíe la que está en uso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Se debe hacer publicidad sobre la página web de aguas de Siguatepeque.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HN" sz="2800" b="1" dirty="0">
                <a:solidFill>
                  <a:schemeClr val="tx1"/>
                </a:solidFill>
                <a:latin typeface="Agency FB" panose="020B0503020202020204" pitchFamily="34" charset="0"/>
              </a:rPr>
              <a:t>El agua llega a altas horas de la noche.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H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2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62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262" y="3619295"/>
            <a:ext cx="10364451" cy="1596177"/>
          </a:xfrm>
        </p:spPr>
        <p:txBody>
          <a:bodyPr>
            <a:noAutofit/>
          </a:bodyPr>
          <a:lstStyle/>
          <a:p>
            <a:r>
              <a:rPr lang="es-H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Gracias por su atención</a:t>
            </a:r>
            <a:endParaRPr lang="es-HN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0" y="0"/>
            <a:ext cx="1219801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s-HN" sz="6000" b="1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Operacionalizacion</a:t>
            </a:r>
            <a:r>
              <a:rPr lang="es-HN" sz="6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 de las variables</a:t>
            </a:r>
            <a:endParaRPr lang="es-HN" sz="6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99689"/>
              </p:ext>
            </p:extLst>
          </p:nvPr>
        </p:nvGraphicFramePr>
        <p:xfrm>
          <a:off x="2" y="3"/>
          <a:ext cx="12191998" cy="7048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581"/>
                <a:gridCol w="1538471"/>
                <a:gridCol w="1895230"/>
                <a:gridCol w="3155823"/>
                <a:gridCol w="3155823"/>
                <a:gridCol w="1220070"/>
              </a:tblGrid>
              <a:tr h="249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dirty="0">
                          <a:effectLst/>
                        </a:rPr>
                        <a:t>VARIABLE</a:t>
                      </a:r>
                      <a:endParaRPr lang="es-HN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>
                          <a:effectLst/>
                        </a:rPr>
                        <a:t>DEFINICIÓN CONCEPTUAL</a:t>
                      </a:r>
                      <a:endParaRPr lang="es-HN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>
                          <a:effectLst/>
                        </a:rPr>
                        <a:t>DEFINICIÓN OPERACIONAL</a:t>
                      </a:r>
                      <a:endParaRPr lang="es-HN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>
                          <a:effectLst/>
                        </a:rPr>
                        <a:t>DIMENSIONES</a:t>
                      </a:r>
                      <a:endParaRPr lang="es-HN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>
                          <a:effectLst/>
                        </a:rPr>
                        <a:t>INDICADOR</a:t>
                      </a:r>
                      <a:endParaRPr lang="es-HN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>
                          <a:effectLst/>
                        </a:rPr>
                        <a:t>INSTRUMENTO</a:t>
                      </a:r>
                      <a:endParaRPr lang="es-HN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5566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Nivel económico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Aumento o diminución del poder adquisitivo y nivel económico familiar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Aumento o diminución del los ingresos y egresos de los abonados de aguas de Siguatepeque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Ingresos familiares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Salario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Numero de personas generado ingresos al hogar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Utilización de la vivienda.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Encuesta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373818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Gastos familiares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Cantidad de personas habitando su hogar.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Tipo de vivienda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17815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Calidad del servicio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Mejoramiento de la calidad del servicio de agua y alcantarillado sanitario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Mejoramiento que ha tenido Aguas de Siguatepeque en cuanto a la prestación de sus servicios a los usuarios. 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Agua potable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Extraídos de ERSAP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178157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Alcantarillado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Extraídos de ERSAP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498422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Servicio administrativo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Solución de problemas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4984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Instalación de micro medidores de agua.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Instalación de contadores  para medir el consumo industrial y domestico de agua.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Aceptación o rechazo de los micro medidores en la vivienda de los abonados de Aguas de Siguatepeque.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Residencias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Cantidad de personas que aceptan o rechazan los micro medidores de agua en sus viviendas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498422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Casas comerciales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Cantidad de personas que aceptan o rechazan los micro medidores de agua en sus negocios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498422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Empresa Publica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>
                          <a:effectLst/>
                        </a:rPr>
                        <a:t>Cantidad de personas que aceptan o rechazan los micro medidores de agua en las empresa publicas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Encuesta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4984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Reconocimiento de aguas de Siguatepeque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Identificación o desconocimiento por parte de los usuarios de su proveedor de aguas.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Identificación o desconocimiento por parte de los usuarios de su proveedor de servicio de agua y alcantarillado  Aguas de Siguatepeque 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Servicio de agua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Cantidad de personas que reconocen a aguas de Siguatepeque como su principal proveedor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Encuesta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556675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Servicio de alcantarillado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Cantidad de personas que reconocen a aguas de Siguatepeque como el ente que maneja el alcantarillado.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3738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Disponibilidad para pagar tarifas extras por servicio de agua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Grado en que los abonados de aguas aceptarían y estarían dispuestos a pagar tarifas mayores y extras por el mejoramiento del servicio.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Aceptación  por parte de los abonados de Aguas de Siguatepeque a pagar una tarifa mayor por el mejoramiento del servicio de agua.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Aumento a la tarifa del agua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Cantidad de personas que pagarían una tarifa mayor por el mejoramiento del servicio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872240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Tarifa extra por micro cuencas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050" b="1" dirty="0">
                          <a:effectLst/>
                        </a:rPr>
                        <a:t>Cantidad de personas que pagarían una tarifa extra por el mantenimiento de las micro cuencas.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Encuesta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36741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Aceptación de un nuevo servicio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Aceptación y disponibilidad de los abonados de agua a comprar agua embotellada.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Aceptación y disponibilidad de los abonados de agua a comprarle  agua embotellada a aguas de Siguatepeque.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Residencias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 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rowSpan="4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HN" sz="1100" b="1" dirty="0">
                          <a:effectLst/>
                        </a:rPr>
                        <a:t>Cantidad de personas que aceptan o rechazan el nuevo servicio de agua embotellada de aguas de Siguatepeque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Encuesta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178157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Casas comerciales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>
                          <a:effectLst/>
                        </a:rPr>
                        <a:t> </a:t>
                      </a:r>
                      <a:endParaRPr lang="es-HN" sz="10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50" b="1" dirty="0">
                          <a:effectLst/>
                        </a:rPr>
                        <a:t>Encuesta</a:t>
                      </a:r>
                      <a:endParaRPr lang="es-HN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232346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Encuesta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  <a:tr h="249213"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100" dirty="0">
                          <a:effectLst/>
                        </a:rPr>
                        <a:t>Empresa Publica</a:t>
                      </a:r>
                      <a:endParaRPr lang="es-HN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HN" sz="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51" marR="303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8017" cy="6903613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-1614764" y="-64321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380" y="3301507"/>
            <a:ext cx="4686837" cy="1257614"/>
          </a:xfrm>
        </p:spPr>
        <p:txBody>
          <a:bodyPr>
            <a:normAutofit fontScale="90000"/>
          </a:bodyPr>
          <a:lstStyle/>
          <a:p>
            <a:r>
              <a:rPr lang="es-HN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Diseño de la investigación</a:t>
            </a:r>
            <a:r>
              <a:rPr lang="es-HN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s-HN" sz="4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s-HN" sz="4900" b="1" dirty="0" smtClean="0">
                <a:latin typeface="Agency FB" panose="020B0503020202020204" pitchFamily="34" charset="0"/>
              </a:rPr>
              <a:t/>
            </a:r>
            <a:br>
              <a:rPr lang="es-HN" sz="4900" b="1" dirty="0" smtClean="0">
                <a:latin typeface="Agency FB" panose="020B0503020202020204" pitchFamily="34" charset="0"/>
              </a:rPr>
            </a:br>
            <a:r>
              <a:rPr lang="es-HN" sz="3600" b="1" dirty="0" smtClean="0">
                <a:latin typeface="Agency FB" panose="020B0503020202020204" pitchFamily="34" charset="0"/>
              </a:rPr>
              <a:t/>
            </a:r>
            <a:br>
              <a:rPr lang="es-HN" sz="3600" b="1" dirty="0" smtClean="0">
                <a:latin typeface="Agency FB" panose="020B0503020202020204" pitchFamily="34" charset="0"/>
              </a:rPr>
            </a:br>
            <a:r>
              <a:rPr lang="es-HN" dirty="0" smtClean="0"/>
              <a:t/>
            </a:r>
            <a:br>
              <a:rPr lang="es-HN" dirty="0" smtClean="0"/>
            </a:br>
            <a:endParaRPr lang="es-HN" dirty="0"/>
          </a:p>
        </p:txBody>
      </p:sp>
      <p:sp>
        <p:nvSpPr>
          <p:cNvPr id="5" name="Rectángulo 4"/>
          <p:cNvSpPr/>
          <p:nvPr/>
        </p:nvSpPr>
        <p:spPr>
          <a:xfrm>
            <a:off x="8031204" y="4253325"/>
            <a:ext cx="458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3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No </a:t>
            </a:r>
            <a:r>
              <a:rPr lang="es-HN" sz="36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experimental: </a:t>
            </a:r>
            <a:br>
              <a:rPr lang="es-HN" sz="36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s-HN" sz="36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• Diseños Transversales </a:t>
            </a:r>
            <a:br>
              <a:rPr lang="es-HN" sz="36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s-HN" sz="36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–Descriptivos </a:t>
            </a:r>
            <a:r>
              <a:rPr lang="es-HN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/>
            </a:r>
            <a:br>
              <a:rPr lang="es-HN" sz="3600" b="1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s-HN" sz="36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12" y="4043367"/>
            <a:ext cx="1830508" cy="19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41" y="0"/>
            <a:ext cx="12192000" cy="685800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5840609" y="-643210"/>
            <a:ext cx="7553152" cy="7501210"/>
          </a:xfrm>
          <a:prstGeom prst="ellipse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>
                <a:latin typeface="Agency FB" panose="020B0503020202020204" pitchFamily="34" charset="0"/>
              </a:rPr>
              <a:t>Selección de la muestra</a:t>
            </a:r>
            <a:endParaRPr lang="es-HN"/>
          </a:p>
        </p:txBody>
      </p:sp>
      <p:sp>
        <p:nvSpPr>
          <p:cNvPr id="6" name="Rectángulo 5"/>
          <p:cNvSpPr/>
          <p:nvPr/>
        </p:nvSpPr>
        <p:spPr>
          <a:xfrm>
            <a:off x="385619" y="658766"/>
            <a:ext cx="4788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Selección de la muestra</a:t>
            </a:r>
            <a:endParaRPr lang="es-H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53070" y="1553123"/>
            <a:ext cx="5975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s-H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s-HN" sz="2800" b="1" dirty="0">
                <a:latin typeface="Agency FB" panose="020B0503020202020204" pitchFamily="34" charset="0"/>
              </a:rPr>
              <a:t>Unidad de análisis: </a:t>
            </a:r>
            <a:r>
              <a:rPr lang="es-HN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abonados de aguas de Siguatepeque.</a:t>
            </a:r>
            <a:br>
              <a:rPr lang="es-HN" sz="2800" b="1" dirty="0">
                <a:solidFill>
                  <a:srgbClr val="00B050"/>
                </a:solidFill>
                <a:latin typeface="Agency FB" panose="020B0503020202020204" pitchFamily="34" charset="0"/>
              </a:rPr>
            </a:br>
            <a:r>
              <a:rPr lang="es-HN" sz="2800" b="1" dirty="0">
                <a:latin typeface="Agency FB" panose="020B0503020202020204" pitchFamily="34" charset="0"/>
              </a:rPr>
              <a:t>Población finita de abonados de Agua Potable: </a:t>
            </a:r>
            <a:r>
              <a:rPr lang="es-HN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8,896 hasta el mes de marzo del año 2014</a:t>
            </a:r>
            <a:r>
              <a:rPr lang="es-H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s-H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endParaRPr lang="es-H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4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14" y="824351"/>
            <a:ext cx="9254668" cy="575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92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0"/>
            <a:ext cx="12284765" cy="690769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8549" y="1525318"/>
            <a:ext cx="145436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H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H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4712772"/>
              </p:ext>
            </p:extLst>
          </p:nvPr>
        </p:nvGraphicFramePr>
        <p:xfrm>
          <a:off x="251520" y="188640"/>
          <a:ext cx="8525587" cy="6277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159"/>
                <a:gridCol w="3316375"/>
                <a:gridCol w="1204533"/>
                <a:gridCol w="1220176"/>
                <a:gridCol w="1110672"/>
                <a:gridCol w="1110672"/>
              </a:tblGrid>
              <a:tr h="524781"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Factor de estratificación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0.041366906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Selección sistemática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24.00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52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No.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BARRIO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CANTIDAD DE ABONADOS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MUESTRA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Centro  Y Arriba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294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12.162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12.250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Carmen Y Macaruya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1417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58.617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59.042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Los Ángeles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199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8.232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8.292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Santa Marta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28.626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28.833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Buenos Aires #2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163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6.743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6.792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Zaragoza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500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20.683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21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20.833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San Francisco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280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11.583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11.667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San Miguel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670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27.716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27.917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Suyapita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442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18.284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18.417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866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San Antonio, Fátima, Los Forestales, Calabera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885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36.610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37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36.875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>
                          <a:effectLst/>
                        </a:rPr>
                        <a:t>Colinas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562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23.248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23.417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5181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Parnaso, El Higo, Las Mercedes, Buenos Aires #1, Buena Esperanza, Berrinche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1011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41.822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 smtClean="0">
                          <a:effectLst/>
                        </a:rPr>
                        <a:t>40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42.125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Abajo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458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18.946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19.083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 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San Juan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944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39.050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39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39.333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Américas Y Calan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166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6.867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6.917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15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Cabañas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98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4.054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4.083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59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Víctor Chaves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92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3.806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4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3.833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687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17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Canadá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23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0.951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1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0.958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</a:tr>
              <a:tr h="268791"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TOTAL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>
                          <a:effectLst/>
                        </a:rPr>
                        <a:t>8896</a:t>
                      </a:r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000" dirty="0" smtClean="0">
                          <a:effectLst/>
                        </a:rPr>
                        <a:t>368</a:t>
                      </a:r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4077" marR="640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646</TotalTime>
  <Words>1814</Words>
  <Application>Microsoft Office PowerPoint</Application>
  <PresentationFormat>Panorámica</PresentationFormat>
  <Paragraphs>299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Agency FB</vt:lpstr>
      <vt:lpstr>Arial</vt:lpstr>
      <vt:lpstr>Calibri</vt:lpstr>
      <vt:lpstr>Symbol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Operacionalizacion de las variables</vt:lpstr>
      <vt:lpstr>Presentación de PowerPoint</vt:lpstr>
      <vt:lpstr>Diseño de la investigación    </vt:lpstr>
      <vt:lpstr>Presentación de PowerPoint</vt:lpstr>
      <vt:lpstr>Presentación de PowerPoint</vt:lpstr>
      <vt:lpstr>Presentación de PowerPoint</vt:lpstr>
      <vt:lpstr>HIPOTESIS: Aceptación o Rechazo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Opiniones de los abonados</vt:lpstr>
      <vt:lpstr>Presentación de PowerPoint</vt:lpstr>
      <vt:lpstr>Gracias por su atención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meza</dc:creator>
  <cp:lastModifiedBy>karen meza</cp:lastModifiedBy>
  <cp:revision>49</cp:revision>
  <dcterms:created xsi:type="dcterms:W3CDTF">2014-08-11T13:29:44Z</dcterms:created>
  <dcterms:modified xsi:type="dcterms:W3CDTF">2014-08-20T05:52:02Z</dcterms:modified>
</cp:coreProperties>
</file>